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rc.nist.gov/projects/digital-signatures" TargetMode="Externa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apple.com/en-us/HT213305" TargetMode="Externa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tegers.info/large-numbers/quinvigintillion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rc.nist.gov/projects/hash-functions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rc.nist.gov/projects/message-authentication-codes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odebook#/media/File:State_Department_code_book_1899,_code_page_187.agr.jpg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grey.com/blog/analyzing-christmas-story-decoder-pin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grey.com/blog/analyzing-christmas-story-decoder-pin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Enigma_machine#/media/File:Bundesarchiv_Bild_183-2007-0705-502,_Chiffriermaschine_%22Enigma%22.jpg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rc.nist.gov/projects/hash-functions" TargetMode="Externa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rc.nist.gov/projects/digital-signatures" TargetMode="Externa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1169daab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1169daab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153f6bfd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153f6bfd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5153f6bfde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5153f6bfde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5153f6bfde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5153f6bfde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5153f6bfde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5153f6bfde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5153f6bfde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5153f6bfde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https://csrc.nist.gov/projects/digital-signatures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5153f6bfde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5153f6bfde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5153f6bfde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5153f6bfde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signing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5153f6bfde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5153f6bfde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5153f6bfde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5153f6bfde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5153f6bfde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5153f6bfde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5153f6bfde_0_1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5153f6bfde_0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153f6bfde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153f6bfd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5185d18e3a_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5185d18e3a_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5185d18e3a_6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5185d18e3a_6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https://support.apple.com/en-us/HT213305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5185d18e3a_6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5185d18e3a_6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5185d18e3a_6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5185d18e3a_6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5153f6bfde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5153f6bfde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5153f6bfde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5153f6bfde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WhatsApp, iMessage, even Gmail</a:t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5153f6bfde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5153f6bfde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5153f6bfde_0_1223:notes"/>
          <p:cNvSpPr/>
          <p:nvPr>
            <p:ph idx="2" type="sldImg"/>
          </p:nvPr>
        </p:nvSpPr>
        <p:spPr>
          <a:xfrm>
            <a:off x="38128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5153f6bfde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dahuawiki.com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5153f6bfde_0_1272:notes"/>
          <p:cNvSpPr/>
          <p:nvPr>
            <p:ph idx="2" type="sldImg"/>
          </p:nvPr>
        </p:nvSpPr>
        <p:spPr>
          <a:xfrm>
            <a:off x="38128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5153f6bfde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backblaze.com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5153f6bfde_0_1321:notes"/>
          <p:cNvSpPr/>
          <p:nvPr>
            <p:ph idx="2" type="sldImg"/>
          </p:nvPr>
        </p:nvSpPr>
        <p:spPr>
          <a:xfrm>
            <a:off x="38128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5153f6bfde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amazon.com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153f6bfd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153f6bfd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5153f6bfde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5153f6bfde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5153f6bfde_0_1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5153f6bfde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5153f6bfde_0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5153f6bfde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5153f6bfde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5153f6bfde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5153f6bfde_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5153f6bfde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5153f6bfde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5153f6bfde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5153f6bfde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5153f6bfde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5153f6bfde_0_1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5153f6bfde_0_1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5153f6bfde_0_1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5153f6bfde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5153f6bfde_0_1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5153f6bfde_0_1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153f6bfde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153f6bfde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5153f6bfde_0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5153f6bfde_0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5153f6bfde_0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5153f6bfde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5153f6bfde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5153f6bfde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5153f6bfde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5153f6bfde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5153f6bfde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5153f6bfde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5185d18e3a_9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5185d18e3a_9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51169daab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51169daab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153f6bfde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153f6bfde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53f6bfd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153f6bfd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53f6bfd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53f6bfd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53f6bfde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53f6bfd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53f6bfd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53f6bfd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53f6bfde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53f6bfd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185d1878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185d1878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153f6bfde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153f6bfde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153f6bfd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153f6bfd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153f6bfd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153f6bfd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153f6bfd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153f6bfd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153f6bfde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153f6bfd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153f6bfde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153f6bfde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153f6bfd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153f6bfd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/etc/pam.d/common-password descrypt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153f6bfde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153f6bfde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precomputed table of hashes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153f6bfde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153f6bfde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precomputed table of hashes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153f6bfde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153f6bfde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precomputed table of hashes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185d18783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185d18783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153f6bfd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153f6bfd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153f6bfde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153f6bfd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153f6bfd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153f6bfd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95cf8b275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95cf8b275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153f6bfde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153f6bfde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95cf8b275_2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95cf8b275_2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153f6bfde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153f6bfde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153f6bfd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5153f6bfd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153f6bfde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153f6bfde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153f6bfde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153f6bfde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4c1b2bae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4c1b2bae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153f6bfd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153f6bfd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153f6bfde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153f6bfde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153f6bfde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153f6bfde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153f6bfde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5153f6bfde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/etc/pam.d/common-password yescrypt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153f6bfde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153f6bfde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 quintillion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153f6bfde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153f6bfde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115</a:t>
            </a:r>
            <a:r>
              <a:rPr lang="en"/>
              <a:t> q</a:t>
            </a:r>
            <a:r>
              <a:rPr lang="en"/>
              <a:t>uattuorvigintillion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https://integers.info/large-numbers/quinvigintillion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153f6bfde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153f6bfde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5153f6bfde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5153f6bfde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153f6bfde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5153f6bfde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153f6bfde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5153f6bfde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https://csrc.nist.gov/projects/hash-functions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153f6bfd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153f6bfd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153f6bfde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5153f6bfde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https://csrc.nist.gov/projects/message-authentication-codes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integrity, authenticity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153f6bfde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5153f6bfde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153f6bfde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153f6bfde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153f6bfd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5153f6bfd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and science of communicating securely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153f6bfde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153f6bfde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153f6bfde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153f6bfde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https://en.wikipedia.org/wiki/Codebook#/media/File:State_Department_code_book_1899,_code_page_187.agr.jpg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 State Department codebook from 1899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153f6bfde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5153f6bfde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153f6bfde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5153f6bfde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153f6bfde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153f6bfde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5153f6bfde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5153f6bfde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https://vigrey.com/blog/analyzing-christmas-story-decoder-pin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153f6bfd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153f6bfd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153f6bfde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153f6bfde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https://vigrey.com/blog/analyzing-christmas-story-decoder-pin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Orphan Annie Secret Society decoder pin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153f6bfde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5153f6bfde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https://en.wikipedia.org/wiki/Enigma_machine#/media/File:Bundesarchiv_Bild_183-2007-0705-502,_Chiffriermaschine_%22Enigma%22.jpg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Enigma machine from WW2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5153f6bfde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5153f6bfde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5153f6bfde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5153f6bfde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153f6bfde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5153f6bfde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5153f6bfde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5153f6bfde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5153f6bfde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5153f6bfde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5153f6bfde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5153f6bfde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153f6bfde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153f6bfde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153f6bfde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153f6bfde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153f6bfd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153f6bfd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153f6bfde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5153f6bfde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5153f6bfde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5153f6bfde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5153f6bfde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5153f6bfde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5153f6bfde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5153f6bfde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5153f6bfde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5153f6bfde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Caesar cipher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153f6bfde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5153f6bfde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5153f6bfde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5153f6bfde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5153f6bfde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5153f6bfde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5153f6bfde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5153f6bfde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ROT13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5153f6bfde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5153f6bfde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153f6bfde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153f6bfde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5153f6bfde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5153f6bfde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5153f6bfde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5153f6bfde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5153f6bfde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5153f6bfde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decryption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5153f6bfde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5153f6bfde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153f6bfde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153f6bfde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5153f6bfde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5153f6bfde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5153f6bfde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5153f6bfde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5153f6bfde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5153f6bfde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5153f6bfde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5153f6bfde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https://csrc.nist.gov/projects/hash-functions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5153f6bfde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5153f6bfde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153f6bfd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153f6bfd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5153f6bfde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5153f6bfde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https://csrc.nist.gov/projects/digital-signatures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5153f6bfde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5153f6bfde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5153f6bfde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5153f6bfde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5153f6bfde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5153f6bfde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153f6bfde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153f6bfde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5153f6bfde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5153f6bfde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5153f6bfde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5153f6bfde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pick e, d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5153f6bfde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5153f6bfde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153f6bfde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153f6bfde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153f6bfde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5153f6bfde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Introduction to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J. Malan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malan@harvard.edu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 txBox="1"/>
          <p:nvPr/>
        </p:nvSpPr>
        <p:spPr>
          <a:xfrm>
            <a:off x="1769111" y="2241727"/>
            <a:ext cx="1926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input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</a:t>
            </a:r>
            <a:endParaRPr/>
          </a:p>
        </p:txBody>
      </p:sp>
      <p:sp>
        <p:nvSpPr>
          <p:cNvPr id="644" name="Google Shape;644;p112"/>
          <p:cNvSpPr txBox="1"/>
          <p:nvPr>
            <p:ph idx="1" type="subTitle"/>
          </p:nvPr>
        </p:nvSpPr>
        <p:spPr>
          <a:xfrm>
            <a:off x="311700" y="2834125"/>
            <a:ext cx="85206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30000" i="1" lang="en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mod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30000" i="1" lang="en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mod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</a:t>
            </a:r>
            <a:endParaRPr/>
          </a:p>
        </p:txBody>
      </p:sp>
      <p:sp>
        <p:nvSpPr>
          <p:cNvPr id="650" name="Google Shape;650;p113"/>
          <p:cNvSpPr txBox="1"/>
          <p:nvPr>
            <p:ph idx="1" type="subTitle"/>
          </p:nvPr>
        </p:nvSpPr>
        <p:spPr>
          <a:xfrm>
            <a:off x="311700" y="2834125"/>
            <a:ext cx="85206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30000" i="1" lang="en">
                <a:latin typeface="Times New Roman"/>
                <a:ea typeface="Times New Roman"/>
                <a:cs typeface="Times New Roman"/>
                <a:sym typeface="Times New Roman"/>
              </a:rPr>
              <a:t>ab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mod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4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Signatures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5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DSA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ECDSA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RSA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</a:t>
            </a:r>
            <a:endParaRPr sz="24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6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7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17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message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72" name="Google Shape;672;p117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hash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8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18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hash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79" name="Google Shape;679;p118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signature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80" name="Google Shape;680;p118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private</a:t>
            </a:r>
            <a:r>
              <a:rPr lang="en" sz="3000">
                <a:solidFill>
                  <a:srgbClr val="FFFFFF"/>
                </a:solidFill>
              </a:rPr>
              <a:t> key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9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20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20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message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92" name="Google Shape;692;p120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hash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21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21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signature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99" name="Google Shape;699;p121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hash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00" name="Google Shape;700;p121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public</a:t>
            </a:r>
            <a:r>
              <a:rPr lang="en" sz="3000">
                <a:solidFill>
                  <a:srgbClr val="FFFFFF"/>
                </a:solidFill>
              </a:rPr>
              <a:t> key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 txBox="1"/>
          <p:nvPr/>
        </p:nvSpPr>
        <p:spPr>
          <a:xfrm>
            <a:off x="1769111" y="2241727"/>
            <a:ext cx="1926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input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5446649" y="2241727"/>
            <a:ext cx="2220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output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22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Passkeys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3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WebAuthn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24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24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challenge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17" name="Google Shape;717;p124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signature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18" name="Google Shape;718;p124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private</a:t>
            </a:r>
            <a:r>
              <a:rPr lang="en" sz="3000">
                <a:solidFill>
                  <a:srgbClr val="FFFFFF"/>
                </a:solidFill>
              </a:rPr>
              <a:t> key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5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25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signature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25" name="Google Shape;725;p125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challenge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26" name="Google Shape;726;p125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public</a:t>
            </a:r>
            <a:r>
              <a:rPr lang="en" sz="3000">
                <a:solidFill>
                  <a:srgbClr val="FFFFFF"/>
                </a:solidFill>
              </a:rPr>
              <a:t> key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in Transit</a:t>
            </a:r>
            <a:endParaRPr/>
          </a:p>
        </p:txBody>
      </p:sp>
      <p:sp>
        <p:nvSpPr>
          <p:cNvPr id="732" name="Google Shape;732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 ↔ Eve ↔ Bob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Encryption</a:t>
            </a:r>
            <a:endParaRPr/>
          </a:p>
        </p:txBody>
      </p:sp>
      <p:sp>
        <p:nvSpPr>
          <p:cNvPr id="738" name="Google Shape;738;p1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 ↔ Bob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8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422" y="868275"/>
            <a:ext cx="5277165" cy="340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633" y="1107488"/>
            <a:ext cx="4798740" cy="292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077" y="1063988"/>
            <a:ext cx="4073855" cy="3015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hash function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4"/>
          <p:cNvSpPr txBox="1"/>
          <p:nvPr/>
        </p:nvSpPr>
        <p:spPr>
          <a:xfrm>
            <a:off x="1769111" y="2241727"/>
            <a:ext cx="1926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input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5446649" y="2241727"/>
            <a:ext cx="2220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output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32"/>
          <p:cNvSpPr txBox="1"/>
          <p:nvPr>
            <p:ph idx="4294967295" type="title"/>
          </p:nvPr>
        </p:nvSpPr>
        <p:spPr>
          <a:xfrm>
            <a:off x="28755" y="10059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0000000000000000000000000000000000000001111111111111111111111111111111110000011111111111110000000000000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0000000000000000000000000000000000000001111111111111111111111111110111000000000011111111100000000000000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0000000000000000000000000000000000000011111111111111111111111111111100000000000000111111100000000000000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0000000000000000000000000000000000000011111111111111111111111111111111111111000000111111000000000000000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0000000000000000000000000000000000000011111111111111111111111111011111111111111000011110000000000000000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0000000000000000000000000000000000000001111111111111111111111111000111111111111100011110000000000000000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0000000000000000000000000000000000000001111111111111111111111111000011111111110000011100000000000000000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0000000000000000000000000000000000001111100001111111111111111110000000000000000000011100000000000000000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0000000000000000000000000000000000001111100011111111111111111110000000000000000000000010000000000000000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0000000000000000000000000000000000001111111111111111111111111111110000000000000000000001000000000000000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0000000000000000000000000000000000000111111111111111111111111111111000000000000000011000000000000000000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0000000000000000000000000000000000000011111111111111111111111110000000000000000000001000000000000000000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0000000000000000000000000000000000000000000011111111111111111111111111000000000000000000000000000000000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0000000000000000000000000000000000000000000001111111111111111111111000100000000000000000000000000000000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0000000000000000000000000000000000000000000000111111111111111111000000000000000011110000000000000000000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0000000000000000000000000000000000000000000000111111111111111111111111000000000001111111000000000000000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0000000000000000000000000000000000000000000011111111111111111111111110000000000001111111111111111100000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0000000000000000000000000000000000000000000111111111111111111111110000000000010000111111111111111111111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33"/>
          <p:cNvSpPr txBox="1"/>
          <p:nvPr>
            <p:ph idx="4294967295" type="title"/>
          </p:nvPr>
        </p:nvSpPr>
        <p:spPr>
          <a:xfrm>
            <a:off x="28755" y="10059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0000000000000000000000000000000000000001111111111111111111111111111111110000011111111111110000000000000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0000000000000000000000000000000000000001111111111111111111111111110111000000000011111111100000000000000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0000000000000000000000000000000000000011111111111111111111111111111100000000000000111111100000000000000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0000000000000000000000000000000000000011111111111111111111111111111111111111000000111111000000000000000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0000000000000000000000000000000000000011111111111111111111111111011111111111111000011110000000000000000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0000000000000000000000000000000000000001111111111111111111111111000111111111111100011110000000000000000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0000000000000000000000000000000000000001111111111111111111111111000011111111110000011100000000000000000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0000000000000000000000000000000000001111100001111111111111111110000000000000000000011100000000000000000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0000000000000000000000000000000000001111100011111111111111111110000000000000000000000010000000000000000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0000000000000000000000000000000000001111111111111111111111111111110000000000000000000001000000000000000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0000000000000000000000000000000000000111111111111111111111111111111000000000000000011000000000000000000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0000000000000000000000000000000000000011111111111111111111111110000000000000000000001000000000000000000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0000000000000000000000000000000000000000000011111111111111111111111111000000000000000000000000000000000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0000000000000000000000000000000000000000000001111111111111111111111000100000000000000000000000000000000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0000000000000000000000000000000000000000000000111111111111111111000000000000000011110000000000000000000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0000000000000000000000000000000000000000000000111111111111111111111111000000000001111111000000000000000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0000000000000000000000000000000000000000000011111111111111111111111110000000000001111111111111111100000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0000000000000000000000000000000000000000000111111111111111111111110000000000010000111111111111111111111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4"/>
          <p:cNvSpPr txBox="1"/>
          <p:nvPr>
            <p:ph idx="4294967295" type="title"/>
          </p:nvPr>
        </p:nvSpPr>
        <p:spPr>
          <a:xfrm>
            <a:off x="28755" y="10059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111010101100000011011011101101101111110111000101000100111000011100010111010110100010101100001111010111111011010011100110001100001011110001100000101010100001100001111000101001010110111001111011100110000111010100000101100101010111110110110001100110001101111101010101110101100001011011000110100111110100110100011101010010000101111111001111101101110111001111011110111111111110100011001101100110110111100111110000101110100110110111101100110110000000100010110111111011011111011101110011100110110010110110000111101000110100110111010011101111000010111110000010011001000011011101011010010111000111011000101010111001001011001000001100000111000011101110111010000110110101001000110001101001100010100101110010100100101011000100010001011100001100010000110100000110111101110011111000100111111111110011010000010010011111000101101100101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0000000000000000000000000000000000000001111111111111111111111111000111111111111100011110000000000000000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0000000000000000000000000000000000000001111111111111111111111111000011111111110000011100000000000000000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0000000000000000000000000000000000001111100001111111111111111110000000000000000000011100000000000000000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0000000000000000000000000000000000001111100011111111111111111110000000000000000000000010000000000000000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0000000000000000000000000000000000001111111111111111111111111111110000000000000000000001000000000000000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0000000000000000000000000000000000000111111111111111111111111111111000000000000000011000000000000000000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0000000000000000000000000000000000000011111111111111111111111110000000000000000000001000000000000000000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0000000000000000000000000000000000000000000011111111111111111111111111000000000000000000000000000000000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0000000000000000000000000000000000000000000001111111111111111111111000100000000000000000000000000000000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0000000000000000000000000000000000000000000000111111111111111111000000000000000011110000000000000000000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0000000000000000000000000000000000000000000000111111111111111111111111000000000001111111000000000000000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0000000000000000000000000000000000000000000011111111111111111111111110000000000001111111111111111100000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0000000000000000000000000000000000000000000111111111111111111111110000000000010000111111111111111111111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5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</a:t>
            </a:r>
            <a:r>
              <a:rPr lang="en"/>
              <a:t>Deletion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36"/>
          <p:cNvSpPr txBox="1"/>
          <p:nvPr>
            <p:ph idx="4294967295" type="title"/>
          </p:nvPr>
        </p:nvSpPr>
        <p:spPr>
          <a:xfrm>
            <a:off x="28755" y="10059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0000000000000000000000000000000000000001111111111111111111111111111111110000011111111111110000000000000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0000000000000000000000000000000000000001111111111111111111111111110111000000000011111111100000000000000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0000000000000000000000000000000000000011111111111111111111111111111100000000000000111111100000000000000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0000000000000000000000000000000000000011111111111111111111111111111111111111000000111111000000000000000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0000000000000000000000000000000000000011111111111111111111111111011111111111111000011110000000000000000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0000000000000000000000000000000000000001111111111111111111111111000111111111111100011110000000000000000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0000000000000000000000000000000000000001111111111111111111111111000011111111110000011100000000000000000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0000000000000000000000000000000000001111100001111111111111111110000000000000000000011100000000000000000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0000000000000000000000000000000000001111100011111111111111111110000000000000000000000010000000000000000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0000000000000000000000000000000000001111111111111111111111111111110000000000000000000001000000000000000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0000000000000000000000000000000000000111111111111111111111111111111000000000000000011000000000000000000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0000000000000000000000000000000000000011111111111111111111111110000000000000000000001000000000000000000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0000000000000000000000000000000000000000000011111111111111111111111111000000000000000000000000000000000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0000000000000000000000000000000000000000000001111111111111111111111000100000000000000000000000000000000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0000000000000000000000000000000000000000000000111111111111111111000000000000000011110000000000000000000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0000000000000000000000000000000000000000000000111111111111111111111111000000000001111111000000000000000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0000000000000000000000000000000000000000000011111111111111111111111110000000000001111111111111111100000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0000000000000000000000000000000000000000000111111111111111111111110000000000010000111111111111111111111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37"/>
          <p:cNvSpPr txBox="1"/>
          <p:nvPr>
            <p:ph idx="4294967295" type="title"/>
          </p:nvPr>
        </p:nvSpPr>
        <p:spPr>
          <a:xfrm>
            <a:off x="28755" y="10059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0000000000000000000000000000000000000001111111111111111111111111111111110000011111111111110000000000000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0000000000000000000000000000000000000001111111111111111111111111110111000000000011111111100000000000000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0000000000000000000000000000000000000011111111111111111111111111111100000000000000111111100000000000000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0000000000000000000000000000000000000011111111111111111111111111111111111111000000111111000000000000000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0000000000000000000000000000000000000011111111111111111111111111011111111111111000011110000000000000000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0000000000000000000000000000000000000001111111111111111111111111000111111111111100011110000000000000000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0000000000000000000000000000000000000001111111111111111111111111000011111111110000011100000000000000000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0000000000000000000000000000000000001111100001111111111111111110000000000000000000011100000000000000000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0000000000000000000000000000000000001111100011111111111111111110000000000000000000000010000000000000000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0000000000000000000000000000000000001111111111111111111111111111110000000000000000000001000000000000000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0000000000000000000000000000000000000111111111111111111111111111111000000000000000011000000000000000000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0000000000000000000000000000000000000011111111111111111111111110000000000000000000001000000000000000000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0000000000000000000000000000000000000000000011111111111111111111111111000000000000000000000000000000000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0000000000000000000000000000000000000000000001111111111111111111111000100000000000000000000000000000000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0000000000000000000000000000000000000000000000111111111111111111000000000000000011110000000000000000000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0000000000000000000000000000000000000000000000111111111111111111111111000000000001111111000000000000000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0000000000000000000000000000000000000000000011111111111111111111111110000000000001111111111111111100000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0000000000000000000000000000000000000000000111111111111111111111110000000000010000111111111111111111111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8"/>
          <p:cNvSpPr txBox="1"/>
          <p:nvPr>
            <p:ph idx="4294967295" type="title"/>
          </p:nvPr>
        </p:nvSpPr>
        <p:spPr>
          <a:xfrm>
            <a:off x="28755" y="10059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0000000000000000000000000000000000000001111111111111111111111111111111110000011111111111110000000000000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0000000000000000000000000000000000000001111111111111111111111111110111000000000011111111100000000000000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0000000000000000000000000000000000000001111111111111111111111111111111100000000000111111100000000000000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0000000000000000000000000000000000000011111111111111111111111111111100000000000000111111100000000000000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0000000000000000000000000000000000000011111111111111111111111111111111111111000000111111000000000000000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0000000000000000000000000000000000000011111111111111111111111111011111111111111000011110000000000000000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0000000000000000000000000000000000000001111111111111111111111111000111111111111100011110000000000000000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0000000000000000000000000000000000000001111111111111111111111111000011111111110000011100000000000000000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0000000000000000000000000000000000001111100001111111111111111110000000000000000000011100000000000000000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0000000000000000000000000000000000001111100011111111111111111110000000000000000000000010000000000000000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0000000000000000000000000000000000001111111111111111111111111111110000000000000000000001000000000000000</a:t>
            </a:r>
            <a:endParaRPr sz="124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0000000000000000000000000000000000000111111111111111111111111111111000000000000000011000000000000000000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0000000000000000000000000000000000000011111111111111111111111110000000000000000000001000000000000000000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0000000000000000000000000000000000000000000011111111111111111111111111000000000000000000000000000000000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0000000000000000000000000000000000000000000001111111111111111111111000100000000000000000000000000000000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0000000000000000000000000000000000000000000000111111111111111111000000000000000011110000000000000000000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0000000000000000000000000000000000000000000000111111111111111111111111000000000001111111000000000000000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0000000000000000000000000000000000000000000011111111111111111111111110000000000001111111111111111100000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0000000000000000000000000000000000000000000111111111111111111111110000000000010000111111111111111111111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39"/>
          <p:cNvSpPr txBox="1"/>
          <p:nvPr>
            <p:ph idx="4294967295" type="title"/>
          </p:nvPr>
        </p:nvSpPr>
        <p:spPr>
          <a:xfrm>
            <a:off x="28755" y="10059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0000000000000000000000000000000000000001111111111111111111111111111111110000011111111111110000000000000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0000000000000000000000000000000000000001111111111111111111111111110111000000000011111111100000000000000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0000000000000000000000000000000000000011111111111111111111111111111100000000000000111111100000000000000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0000000000000000000000000000000000000011111111111111111111111111111111111111000000111111000000000000000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0000000000000000000000000000000000000011111111111111111111111111011111111111111000011110000000000000000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0000000000000000000000000000000000000001111111111111111111111111000111111111111100011110000000000000000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0000000000000000000000000000000000000001111111111111111111111111000011111111110000011100000000000000000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0000000000000000000000000000000000001111100001111111111111111110000000000000000000011100000000000000000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0000000000000000000000000000000000001111100011111111111111111110000000000000000000000010000000000000000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0000000000000000000000000000000000001111111111111111111111111111110000000000000000000001000000000000000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0000000000000000000000000000000000000111111111111111111111111111111000000000000000011000000000000000000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0000000000000000000000000000000000000011111111111111111111111110000000000000000000001000000000000000000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0000000000000000000000000000000000000000000011111111111111111111111111000000000000000000000000000000000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0000000000000000000000000000000000000000000001111111111111111111111000100000000000000000000000000000000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0000000000000000000000000000000000000000000000111111111111111111000000000000000011110000000000000000000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0000000000000000000000000000000000000000000000111111111111111111111111000000000001111111000000000000000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0000000000000000000000000000000000000000000011111111111111111111111110000000000001111111111111111100000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0000000000000000000000000000000000000000000111111111111111111111110000000000010000111111111111111111111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40"/>
          <p:cNvSpPr txBox="1"/>
          <p:nvPr>
            <p:ph idx="4294967295" type="title"/>
          </p:nvPr>
        </p:nvSpPr>
        <p:spPr>
          <a:xfrm>
            <a:off x="28755" y="10059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</a:t>
            </a: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0000000000000000000000000000000000000000000000000000000000000000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0000000000000000000000000000000000000000000000000000000000000000000000000000000000000000000000000000000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</a:t>
            </a:r>
            <a:endParaRPr sz="12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0000000000000000000000000000000000000111111111111111111111111111111000000000000000011000000000000000000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0000000000000000000000000000000000000011111111111111111111111110000000000000000000001000000000000000000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0000000000000000000000000000000000000000000011111111111111111111111111000000000000000000000000000000000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0000000000000000000000000000000000000000000001111111111111111111111000100000000000000000000000000000000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0000000000000000000000000000000000000000000000111111111111111111000000000000000011110000000000000000000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0000000000000000000000000000000000000000000000111111111111111111111111000000000001111111000000000000000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0000000000000000000000000000000000000000000011111111111111111111111110000000000001111111111111111100000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0000000000000000000000000000000000000000000111111111111111111111110000000000010000111111111111111111111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41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Full-Disk Encryption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1769111" y="2241727"/>
            <a:ext cx="1926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5446649" y="2241727"/>
            <a:ext cx="2220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i="1"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42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at Rest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43"/>
          <p:cNvSpPr txBox="1"/>
          <p:nvPr>
            <p:ph idx="4294967295" type="title"/>
          </p:nvPr>
        </p:nvSpPr>
        <p:spPr>
          <a:xfrm>
            <a:off x="28755" y="10059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0000000000000000000000000000000000000001111111111111111111111111111111110000011111111111110000000000000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0000000000000000000000000000000000000001111111111111111111111111110111000000000011111111100000000000000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0000000000000000000000000000000000000011111111111111111111111111111100000000000000111111100000000000000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0000000000000000000000000000000000000011111111111111111111111111111111111111000000111111000000000000000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0000000000000000000000000000000000000011111111111111111111111111011111111111111000011110000000000000000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0000000000000000000000000000000000000001111111111111111111111111000111111111111100011110000000000000000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0000000000000000000000000000000000000001111111111111111111111111000011111111110000011100000000000000000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0000000000000000000000000000000000001111100001111111111111111110000000000000000000011100000000000000000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0000000000000000000000000000000000001111100011111111111111111110000000000000000000000010000000000000000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0000000000000000000000000000000000001111111111111111111111111111110000000000000000000001000000000000000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0000000000000000000000000000000000000111111111111111111111111111111000000000000000011000000000000000000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0000000000000000000000000000000000000011111111111111111111111110000000000000000000001000000000000000000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0000000000000000000000000000000000000000000011111111111111111111111111000000000000000000000000000000000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0000000000000000000000000000000000000000000001111111111111111111111000100000000000000000000000000000000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0000000000000000000000000000000000000000000000111111111111111111000000000000000011110000000000000000000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0000000000000000000000000000000000000000000000111111111111111111111111000000000001111111000000000000000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0000000000000000000000000000000000000000000011111111111111111111111110000000000001111111111111111100000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0000000000000000000000000000000000000000000111111111111111111111110000000000010000111111111111111111111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44"/>
          <p:cNvSpPr txBox="1"/>
          <p:nvPr>
            <p:ph idx="4294967295" type="title"/>
          </p:nvPr>
        </p:nvSpPr>
        <p:spPr>
          <a:xfrm>
            <a:off x="28755" y="10059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111010101100000011011011101101101111110111000101000100111000011100010111010110100010101100001111010111111011010011100110001100001011110001100000101010100001100001111000101001010110111001111011100110000111010100000101100101010111110110110001100110001101111101010101110101100001011011000110100111110100110100011101010010000101111111001111101101110111001111011110111111111110100011001101100110110111100111110000101110100110110111101100110110000000100010110111111011011111011101110011100110110010110110000111101000110100110111010011101111000010111110000010011001000011011101011010010111000111011000101010111001001011001000001100000111000011101110111010000110110101001000110001101001100010100101110010100100101011000100010001011100001100010000110100000110111101110011111000100111111111110011010000010010011111000101101100101100110000000011110110111101011101101001000101000010010000100010101011010000010100010101100010001001001000001110100110110011100011101111110011001001100100101000100111111001000100111110101111111111110110111101111001101011100010100001100100101011101110010100000001101110000101010101100111010000100000000110010000100101001010001110011010011110010001111010011110000011110110010110010111110101101011000001101001001011110011000010111011010110111011000100110110111100111000100111001111011110001011111011000110000100010001110111011010011100110011111000100101100011111110110000000000100100010011010001010010101010110001100000010010011110100001111001011110000110100110101110101001011110111001011111110000110110110100100001010101101110010100101001110001101111101011110111001011110001111010001000011101110011000010010111010011100110010010011101000011101101010000010001111111011100101001101101100110111101000110010000111000001010101000010100001001111001010000010000010010011011110010100010000101100111111111001101010011000011110110111001111010101010000001110011001000000101010010000100110000011111110110001101111111101101111001100100001111010010001101101110000001110111110111110001110000110111000101011010011000000001110001011010011011000000000111110110011011001001001101001101101111111000011110000111000001010010100110111111100110010100110010100101101010111010000101101110001110111110011110011100110101100000011001110100101111000010001011100001001001010100111101010011111010001100111000000010110100100011100010100010110100110101101101101111110101100000110111101101011110100001011001101001001010101011000000000101100011011110000100111001010101101000010111000010100110001111000100001101111011111010001010011111111110000111000000101011001111000110010000011110110100101011011110010011001001001101111110010011011010100011111110001011000000100100100110101110000110100101110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5"/>
          <p:cNvSpPr txBox="1"/>
          <p:nvPr>
            <p:ph idx="4294967295" type="title"/>
          </p:nvPr>
        </p:nvSpPr>
        <p:spPr>
          <a:xfrm>
            <a:off x="28755" y="10059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0000000000000000000000000000000000000001111111111111111111111111111111110000011111111111110000000000000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0000000000000000000000000000000000000001111111111111111111111111110111000000000011111111100000000000000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0000000000000000000000000000000000000001111111111111111111111111111111100000000000111111100000000000000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0000000000000000000000000000000000000011111111111111111111111111111100000000000000111111100000000000000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0000000000000000000000000000000000000011111111111111111111111111111111000000000000111111100000000000000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0000000000000000000000000000000000000011111111111111111111111111111111111111000000111111000000000000000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0000000000000000000000000000000000000011111111111111111111111111011111111111111000011110000000000000000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0000000000000000000000000000000000000001111111111111111111111111000111111111111100011110000000000000000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0000000000000000000000000000000000000001111111111111111111111111000011111111110000011100000000000000000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0000000000000000000000000000000000001111100001111111111111111110000000000000000000011100000000000000000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0000000000000000000000000000000000001111100011111111111111111110000000000000000000000010000000000000000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0000000000000000000000000000000000001111111111111111111111111111110000000000000000000001000000000000000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0000000000000000000000000000000000000111111111111111111111111111111000000000000000011000000000000000000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0000000000000000000000000000000000000011111111111111111111111110000000000000000000001000000000000000000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0000000000000000000000000000000000000001111111111111111111111110000000000000000000000000000000000000000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0000000000000000000000000000000000000000000011111111111111111111111111000000000000000000000000000000000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0000000000000000000000000000000000000000000001111111111111111111111000100000000000000000000000000000000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0000000000000000000000000000000000000000000001111111111111111111110000000000000000000000000000000000000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0000000000000000000000000000000000000000000000111111111111111110000000000000000000000000000000000000000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0000000000000000000000000000000000000000000000111111111111111111000000000000000011110000000000000000000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0000000000000000000000000000000000000000000000111111111111111111111111000000000001111111000000000000000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0000000000000000000000000000000000000000000011111111111111111111111110000000000001111111111111111100000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40">
                <a:latin typeface="Consolas"/>
                <a:ea typeface="Consolas"/>
                <a:cs typeface="Consolas"/>
                <a:sym typeface="Consolas"/>
              </a:rPr>
              <a:t>0000000000000000000000000000000000000000000111111111111111111111110000000000010000111111111111111111111</a:t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6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Ransomware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7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Introduction to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</a:t>
            </a:r>
            <a:endParaRPr/>
          </a:p>
        </p:txBody>
      </p:sp>
      <p:sp>
        <p:nvSpPr>
          <p:cNvPr id="844" name="Google Shape;844;p1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J. Malan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malan@harvard.edu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6"/>
          <p:cNvSpPr txBox="1"/>
          <p:nvPr/>
        </p:nvSpPr>
        <p:spPr>
          <a:xfrm>
            <a:off x="-10" y="2241725"/>
            <a:ext cx="36954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password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33" name="Google Shape;133;p26"/>
          <p:cNvSpPr txBox="1"/>
          <p:nvPr/>
        </p:nvSpPr>
        <p:spPr>
          <a:xfrm>
            <a:off x="5446649" y="2241727"/>
            <a:ext cx="2220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hash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banana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cherry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Souvenir Photo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3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4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..ekWXa83dhiA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5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banana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..ZS4zkCo/P7E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6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cherry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..rj98gxDTYfM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alice: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bob: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banana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alice: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..ekWXa83dhiA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bob: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..ZS4zkCo/P7E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 Attacks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Brute-Force Attacks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Rainbow Tables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Introduction to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</a:t>
            </a:r>
            <a:endParaRPr/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J. Malan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malan@harvard.edu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alice:apple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bob:banana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carol: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cherry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charlie: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cherry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alice:..ekWXa83dhiA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bob:..ZS4zkCo/P7E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carol: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..rj98gxDTYfM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charlie: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..rj98gxDTYfM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Salting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5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password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44" name="Google Shape;244;p45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hash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45" name="Google Shape;245;p45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salt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7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cherry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8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cherry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63" name="Google Shape;263;p48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9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cherry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70" name="Google Shape;270;p49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50kbbTM.xAinU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49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0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cherry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78" name="Google Shape;278;p50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kbbTM.xAinU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50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51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cherry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86" name="Google Shape;286;p51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50kbbTM.xAinU</a:t>
            </a:r>
            <a:endParaRPr sz="30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7" name="Google Shape;287;p51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Securing Data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2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cherry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94" name="Google Shape;294;p52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 → </a:t>
            </a:r>
            <a:r>
              <a:rPr lang="en" sz="30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493vg4DKt4MKg</a:t>
            </a:r>
            <a:endParaRPr sz="30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5" name="Google Shape;295;p52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49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3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cherry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02" name="Google Shape;302;p53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 → </a:t>
            </a:r>
            <a:r>
              <a:rPr lang="en" sz="30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49</a:t>
            </a:r>
            <a:r>
              <a:rPr lang="en" sz="3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3vg4DKt4MKg</a:t>
            </a:r>
            <a:endParaRPr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53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49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alice:..ekWXa83dhiA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bob:..ZS4zkCo/P7E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carol: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50kbbTM.xAinU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charlie: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493vg4DKt4MKg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type="title"/>
          </p:nvPr>
        </p:nvSpPr>
        <p:spPr>
          <a:xfrm>
            <a:off x="490250" y="450150"/>
            <a:ext cx="865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40">
                <a:latin typeface="Consolas"/>
                <a:ea typeface="Consolas"/>
                <a:cs typeface="Consolas"/>
                <a:sym typeface="Consolas"/>
              </a:rPr>
              <a:t>alice:</a:t>
            </a:r>
            <a:r>
              <a:rPr lang="en" sz="14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$y$j9T$DIXfskUxbz6we5RbfdPCz0$zFd93JMuTyEJHrdIf.6bZ8Rbw4otHvybdOuLn.eD.s3</a:t>
            </a:r>
            <a:endParaRPr sz="14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40">
                <a:latin typeface="Consolas"/>
                <a:ea typeface="Consolas"/>
                <a:cs typeface="Consolas"/>
                <a:sym typeface="Consolas"/>
              </a:rPr>
              <a:t>bob:</a:t>
            </a:r>
            <a:r>
              <a:rPr lang="en" sz="14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$y$j9T$ty3B9GwDhm4f6zQIgm9uL.$SbFq.iSFt48A5iQlue8DtUd.57KaBN1tIEdLPmtEjwC</a:t>
            </a:r>
            <a:endParaRPr sz="14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40">
                <a:latin typeface="Consolas"/>
                <a:ea typeface="Consolas"/>
                <a:cs typeface="Consolas"/>
                <a:sym typeface="Consolas"/>
              </a:rPr>
              <a:t>carol:</a:t>
            </a:r>
            <a:r>
              <a:rPr lang="en" sz="14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$y$j9T$hqOZx7o4Ts0wyCx0/Yct5/$bMqofMaf6jnOZFS.gT8jXw7gGIlSM5LlDjR77cm.xt2</a:t>
            </a:r>
            <a:endParaRPr sz="14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40">
                <a:latin typeface="Consolas"/>
                <a:ea typeface="Consolas"/>
                <a:cs typeface="Consolas"/>
                <a:sym typeface="Consolas"/>
              </a:rPr>
              <a:t>charlie:</a:t>
            </a:r>
            <a:r>
              <a:rPr lang="en" sz="144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$y$j9T$wf55sBgrtZfj2K.2kcVOd.$gzmxkKEQRkVKoCHw0dvYefnT/XZ4VyS9sylQN6M7Kr6</a:t>
            </a:r>
            <a:endParaRPr sz="144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4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44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6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18,446,744,073,709,551,616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115,792,089,237,316,195,</a:t>
            </a:r>
            <a:br>
              <a:rPr lang="en"/>
            </a:br>
            <a:r>
              <a:rPr lang="en"/>
              <a:t>423,570,985,008,687,907,</a:t>
            </a:r>
            <a:br>
              <a:rPr lang="en"/>
            </a:br>
            <a:r>
              <a:rPr lang="en"/>
              <a:t>853,269,984,665,640,564,</a:t>
            </a:r>
            <a:br>
              <a:rPr lang="en"/>
            </a:br>
            <a:r>
              <a:rPr lang="en"/>
              <a:t>039,457,584,007,913,129,</a:t>
            </a:r>
            <a:br>
              <a:rPr lang="en"/>
            </a:br>
            <a:r>
              <a:rPr lang="en"/>
              <a:t>639,936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838" y="152400"/>
            <a:ext cx="43643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552" y="152400"/>
            <a:ext cx="43536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"Verifiers SHALL store memorized secrets in a form that is resistant to offline attacks. Memorized secrets SHALL be </a:t>
            </a:r>
            <a:r>
              <a:rPr lang="en" sz="2400">
                <a:solidFill>
                  <a:srgbClr val="FFFF00"/>
                </a:solidFill>
              </a:rPr>
              <a:t>salted</a:t>
            </a:r>
            <a:r>
              <a:rPr lang="en" sz="2400"/>
              <a:t> and </a:t>
            </a:r>
            <a:r>
              <a:rPr lang="en" sz="2400">
                <a:solidFill>
                  <a:srgbClr val="FFFF00"/>
                </a:solidFill>
              </a:rPr>
              <a:t>hashed</a:t>
            </a:r>
            <a:r>
              <a:rPr lang="en" sz="2400"/>
              <a:t> using a suitable one-way key derivation function... Their purpose is to make each password guessing trial by an attacker who has obtained a password hash file expensive and therefore the cost of a guessing attack high or prohibitive. "</a:t>
            </a:r>
            <a:endParaRPr baseline="30000"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SHA-224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SHA-256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SHA-384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SHA-512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SHA-512/224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SHA-512/256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SHA3-224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SHA3-256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SHA3-384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SHA3-512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2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CMAC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HMAC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KMAC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One-Way </a:t>
            </a:r>
            <a:r>
              <a:rPr lang="en" sz="4800"/>
              <a:t>Hash Functions</a:t>
            </a:r>
            <a:endParaRPr/>
          </a:p>
        </p:txBody>
      </p:sp>
      <p:sp>
        <p:nvSpPr>
          <p:cNvPr id="354" name="Google Shape;354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length → fixed length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Cryptographic</a:t>
            </a:r>
            <a:r>
              <a:rPr lang="en" sz="4800"/>
              <a:t> Hash Functions</a:t>
            </a:r>
            <a:endParaRPr sz="4800"/>
          </a:p>
        </p:txBody>
      </p:sp>
      <p:sp>
        <p:nvSpPr>
          <p:cNvPr id="360" name="Google Shape;360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arbitrary length → fixed length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5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</a:t>
            </a:r>
            <a:r>
              <a:rPr lang="en"/>
              <a:t>e</a:t>
            </a:r>
            <a:endParaRPr/>
          </a:p>
        </p:txBody>
      </p:sp>
      <p:sp>
        <p:nvSpPr>
          <p:cNvPr id="381" name="Google Shape;381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 → codetext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</a:t>
            </a:r>
            <a:r>
              <a:rPr lang="en"/>
              <a:t>e</a:t>
            </a:r>
            <a:endParaRPr/>
          </a:p>
        </p:txBody>
      </p:sp>
      <p:sp>
        <p:nvSpPr>
          <p:cNvPr id="387" name="Google Shape;387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codetext → </a:t>
            </a:r>
            <a:r>
              <a:rPr lang="en"/>
              <a:t>plaintext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0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alice:apple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bob:banana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5" y="0"/>
            <a:ext cx="75639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Encipher</a:t>
            </a:r>
            <a:endParaRPr/>
          </a:p>
        </p:txBody>
      </p:sp>
      <p:sp>
        <p:nvSpPr>
          <p:cNvPr id="413" name="Google Shape;413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 → ciphertext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</a:t>
            </a:r>
            <a:endParaRPr/>
          </a:p>
        </p:txBody>
      </p:sp>
      <p:sp>
        <p:nvSpPr>
          <p:cNvPr id="419" name="Google Shape;419;p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 → ciphertext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</a:t>
            </a:r>
            <a:endParaRPr/>
          </a:p>
        </p:txBody>
      </p:sp>
      <p:sp>
        <p:nvSpPr>
          <p:cNvPr id="425" name="Google Shape;425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plaintext → ciphertext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Decipher</a:t>
            </a:r>
            <a:endParaRPr/>
          </a:p>
        </p:txBody>
      </p:sp>
      <p:sp>
        <p:nvSpPr>
          <p:cNvPr id="431" name="Google Shape;431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</a:t>
            </a:r>
            <a:r>
              <a:rPr lang="en"/>
              <a:t> → plaintext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Decrypt</a:t>
            </a:r>
            <a:endParaRPr/>
          </a:p>
        </p:txBody>
      </p:sp>
      <p:sp>
        <p:nvSpPr>
          <p:cNvPr id="437" name="Google Shape;437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 → plaintext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Decryption</a:t>
            </a:r>
            <a:endParaRPr/>
          </a:p>
        </p:txBody>
      </p:sp>
      <p:sp>
        <p:nvSpPr>
          <p:cNvPr id="443" name="Google Shape;443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ciphertext → plaintext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0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1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Secret-Key </a:t>
            </a:r>
            <a:r>
              <a:rPr lang="en"/>
              <a:t>Cryptography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alice: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apple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bob:</a:t>
            </a:r>
            <a:r>
              <a:rPr lang="en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banana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2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Secret-Key Encryption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3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Symmetric</a:t>
            </a:r>
            <a:r>
              <a:rPr lang="en"/>
              <a:t>-Key Encryption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4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5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85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plaintext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75" name="Google Shape;475;p85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ciphertext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76" name="Google Shape;476;p85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key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6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86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83" name="Google Shape;483;p86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7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87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90" name="Google Shape;490;p87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87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8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8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98" name="Google Shape;498;p88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9" name="Google Shape;499;p88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9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89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06" name="Google Shape;506;p89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7" name="Google Shape;507;p89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0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90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14" name="Google Shape;514;p90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5" name="Google Shape;515;p90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1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91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22" name="Google Shape;522;p91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91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26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</a:t>
            </a:r>
            <a:endParaRPr/>
          </a:p>
        </p:txBody>
      </p:sp>
      <p:sp>
        <p:nvSpPr>
          <p:cNvPr id="92" name="Google Shape;92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r>
              <a:rPr lang="en"/>
              <a:t> → hash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2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Consolas"/>
                <a:ea typeface="Consolas"/>
                <a:cs typeface="Consolas"/>
                <a:sym typeface="Consolas"/>
              </a:rPr>
              <a:t>OR FHER GB QEVAX LBHE BINYGVAR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3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Decrypting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4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94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ciphertext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40" name="Google Shape;540;p94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plaintext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41" name="Google Shape;541;p94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key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5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95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48" name="Google Shape;548;p95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</a:t>
            </a: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9" name="Google Shape;549;p95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3000">
                <a:solidFill>
                  <a:srgbClr val="FFFFFF"/>
                </a:solidFill>
              </a:rPr>
              <a:t>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6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Consolas"/>
                <a:ea typeface="Consolas"/>
                <a:cs typeface="Consolas"/>
                <a:sym typeface="Consolas"/>
              </a:rPr>
              <a:t>OR FHER GB QEVAX LBHE BINYGVAR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7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Cryptanalysis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8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Consolas"/>
                <a:ea typeface="Consolas"/>
                <a:cs typeface="Consolas"/>
                <a:sym typeface="Consolas"/>
              </a:rPr>
              <a:t>OR FHER GB QEVAX LBHE BINYGVAR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9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Consolas"/>
                <a:ea typeface="Consolas"/>
                <a:cs typeface="Consolas"/>
                <a:sym typeface="Consolas"/>
              </a:rPr>
              <a:t>BE SURE TO DRINK YOUR OVALTINE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00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Triple DES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</a:t>
            </a:r>
            <a:endParaRPr sz="2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1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Public-Key Cryptography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2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Diffie-Hellman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MQV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RSA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</a:t>
            </a:r>
            <a:endParaRPr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3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</a:t>
            </a:r>
            <a:r>
              <a:rPr lang="en"/>
              <a:t>-Key Encryption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4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Asymmetric-Key Encryption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5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6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06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plaintext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06" name="Google Shape;606;p106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ciphertext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07" name="Google Shape;607;p106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public key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7"/>
          <p:cNvSpPr/>
          <p:nvPr/>
        </p:nvSpPr>
        <p:spPr>
          <a:xfrm>
            <a:off x="3501900" y="1570500"/>
            <a:ext cx="2140200" cy="20025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07"/>
          <p:cNvSpPr txBox="1"/>
          <p:nvPr/>
        </p:nvSpPr>
        <p:spPr>
          <a:xfrm>
            <a:off x="-2110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ciphertext → 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14" name="Google Shape;614;p107"/>
          <p:cNvSpPr txBox="1"/>
          <p:nvPr/>
        </p:nvSpPr>
        <p:spPr>
          <a:xfrm>
            <a:off x="5446651" y="22417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 → plaintext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15" name="Google Shape;615;p107"/>
          <p:cNvSpPr txBox="1"/>
          <p:nvPr/>
        </p:nvSpPr>
        <p:spPr>
          <a:xfrm>
            <a:off x="-2110" y="1632125"/>
            <a:ext cx="36975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private key →  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RSA</a:t>
            </a:r>
            <a:endParaRPr/>
          </a:p>
        </p:txBody>
      </p:sp>
      <p:sp>
        <p:nvSpPr>
          <p:cNvPr id="621" name="Google Shape;621;p108"/>
          <p:cNvSpPr txBox="1"/>
          <p:nvPr>
            <p:ph idx="1" type="subTitle"/>
          </p:nvPr>
        </p:nvSpPr>
        <p:spPr>
          <a:xfrm>
            <a:off x="311700" y="2834125"/>
            <a:ext cx="85206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n = p · q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RSA</a:t>
            </a:r>
            <a:endParaRPr/>
          </a:p>
        </p:txBody>
      </p:sp>
      <p:sp>
        <p:nvSpPr>
          <p:cNvPr id="627" name="Google Shape;627;p109"/>
          <p:cNvSpPr txBox="1"/>
          <p:nvPr>
            <p:ph idx="1" type="subTitle"/>
          </p:nvPr>
        </p:nvSpPr>
        <p:spPr>
          <a:xfrm>
            <a:off x="311700" y="2834125"/>
            <a:ext cx="8520600" cy="14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c = m</a:t>
            </a:r>
            <a:r>
              <a:rPr baseline="30000" i="1" lang="en">
                <a:latin typeface="Times New Roman"/>
                <a:ea typeface="Times New Roman"/>
                <a:cs typeface="Times New Roman"/>
                <a:sym typeface="Times New Roman"/>
              </a:rPr>
              <a:t> e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 n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m = c</a:t>
            </a:r>
            <a:r>
              <a:rPr baseline="30000" i="1" lang="en">
                <a:latin typeface="Times New Roman"/>
                <a:ea typeface="Times New Roman"/>
                <a:cs typeface="Times New Roman"/>
                <a:sym typeface="Times New Roman"/>
              </a:rPr>
              <a:t> d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 n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10"/>
          <p:cNvSpPr txBox="1"/>
          <p:nvPr>
            <p:ph type="title"/>
          </p:nvPr>
        </p:nvSpPr>
        <p:spPr>
          <a:xfrm>
            <a:off x="490250" y="450150"/>
            <a:ext cx="819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Exchange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Diffie-Hellman</a:t>
            </a:r>
            <a:endParaRPr/>
          </a:p>
        </p:txBody>
      </p:sp>
      <p:sp>
        <p:nvSpPr>
          <p:cNvPr id="638" name="Google Shape;638;p111"/>
          <p:cNvSpPr txBox="1"/>
          <p:nvPr>
            <p:ph idx="1" type="subTitle"/>
          </p:nvPr>
        </p:nvSpPr>
        <p:spPr>
          <a:xfrm>
            <a:off x="311700" y="2834125"/>
            <a:ext cx="85206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30000" i="1" lang="en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mod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aseline="30000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30000" i="1" lang="en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mod </a:t>
            </a: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